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9575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000000"/>
          </p15:clr>
        </p15:guide>
        <p15:guide id="4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jW4MAdV892/t1UVaTFwUhxXfg/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16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8889" y="-114326"/>
            <a:ext cx="12368190" cy="707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0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" name="Google Shape;17;p30"/>
          <p:cNvSpPr txBox="1"/>
          <p:nvPr>
            <p:ph type="ctrTitle"/>
          </p:nvPr>
        </p:nvSpPr>
        <p:spPr>
          <a:xfrm>
            <a:off x="914281" y="3229724"/>
            <a:ext cx="10361851" cy="1015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1828562" y="4374046"/>
            <a:ext cx="8533289" cy="61185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ctr">
              <a:spcBef>
                <a:spcPts val="860"/>
              </a:spcBef>
              <a:spcAft>
                <a:spcPts val="0"/>
              </a:spcAft>
              <a:buClr>
                <a:srgbClr val="888888"/>
              </a:buClr>
              <a:buSzPts val="4300"/>
              <a:buNone/>
              <a:defRPr b="0" i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740"/>
              </a:spcBef>
              <a:spcAft>
                <a:spcPts val="0"/>
              </a:spcAft>
              <a:buClr>
                <a:srgbClr val="888888"/>
              </a:buClr>
              <a:buSzPts val="37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9"/>
          <p:cNvSpPr txBox="1"/>
          <p:nvPr>
            <p:ph idx="1" type="body"/>
          </p:nvPr>
        </p:nvSpPr>
        <p:spPr>
          <a:xfrm rot="5400000">
            <a:off x="3831701" y="-1621609"/>
            <a:ext cx="4527011" cy="1097137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/>
          <p:nvPr>
            <p:ph type="title"/>
          </p:nvPr>
        </p:nvSpPr>
        <p:spPr>
          <a:xfrm rot="5400000">
            <a:off x="7283031" y="1829721"/>
            <a:ext cx="5852880" cy="2742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0"/>
          <p:cNvSpPr txBox="1"/>
          <p:nvPr>
            <p:ph idx="1" type="body"/>
          </p:nvPr>
        </p:nvSpPr>
        <p:spPr>
          <a:xfrm rot="5400000">
            <a:off x="1695758" y="-811536"/>
            <a:ext cx="5852880" cy="8025355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0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" name="Google Shape;23;p31"/>
          <p:cNvSpPr txBox="1"/>
          <p:nvPr>
            <p:ph type="title"/>
          </p:nvPr>
        </p:nvSpPr>
        <p:spPr>
          <a:xfrm>
            <a:off x="609521" y="1333809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i="0" sz="53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" type="body"/>
          </p:nvPr>
        </p:nvSpPr>
        <p:spPr>
          <a:xfrm>
            <a:off x="609521" y="2371216"/>
            <a:ext cx="10971372" cy="33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區段標頭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962959" y="4407922"/>
            <a:ext cx="10361851" cy="136239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sz="5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962959" y="2907386"/>
            <a:ext cx="10361851" cy="1500534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33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609521" y="1600572"/>
            <a:ext cx="5384099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8" name="Google Shape;38;p34"/>
          <p:cNvSpPr txBox="1"/>
          <p:nvPr>
            <p:ph idx="2" type="body"/>
          </p:nvPr>
        </p:nvSpPr>
        <p:spPr>
          <a:xfrm>
            <a:off x="6196793" y="1600572"/>
            <a:ext cx="5384099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39" name="Google Shape;39;p34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" type="body"/>
          </p:nvPr>
        </p:nvSpPr>
        <p:spPr>
          <a:xfrm>
            <a:off x="609521" y="1535469"/>
            <a:ext cx="5386216" cy="6399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45" name="Google Shape;45;p35"/>
          <p:cNvSpPr txBox="1"/>
          <p:nvPr>
            <p:ph idx="2" type="body"/>
          </p:nvPr>
        </p:nvSpPr>
        <p:spPr>
          <a:xfrm>
            <a:off x="609521" y="2175378"/>
            <a:ext cx="5386216" cy="39522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46" name="Google Shape;46;p35"/>
          <p:cNvSpPr txBox="1"/>
          <p:nvPr>
            <p:ph idx="3" type="body"/>
          </p:nvPr>
        </p:nvSpPr>
        <p:spPr>
          <a:xfrm>
            <a:off x="6192562" y="1535469"/>
            <a:ext cx="5388332" cy="639911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47" name="Google Shape;47;p35"/>
          <p:cNvSpPr txBox="1"/>
          <p:nvPr>
            <p:ph idx="4" type="body"/>
          </p:nvPr>
        </p:nvSpPr>
        <p:spPr>
          <a:xfrm>
            <a:off x="6192562" y="2175378"/>
            <a:ext cx="5388332" cy="395220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48" name="Google Shape;48;p35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6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6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 txBox="1"/>
          <p:nvPr>
            <p:ph type="title"/>
          </p:nvPr>
        </p:nvSpPr>
        <p:spPr>
          <a:xfrm>
            <a:off x="609523" y="273112"/>
            <a:ext cx="4010562" cy="116232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" type="body"/>
          </p:nvPr>
        </p:nvSpPr>
        <p:spPr>
          <a:xfrm>
            <a:off x="4766113" y="273114"/>
            <a:ext cx="6814779" cy="585446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indent="-463550" lvl="1" marL="9144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005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indent="-40005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indent="-400050" lvl="5" marL="2743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indent="-400050" lvl="6" marL="3200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indent="-400050" lvl="7" marL="3657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indent="-400050" lvl="8" marL="4114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/>
        </p:txBody>
      </p:sp>
      <p:sp>
        <p:nvSpPr>
          <p:cNvPr id="59" name="Google Shape;59;p37"/>
          <p:cNvSpPr txBox="1"/>
          <p:nvPr>
            <p:ph idx="2" type="body"/>
          </p:nvPr>
        </p:nvSpPr>
        <p:spPr>
          <a:xfrm>
            <a:off x="609523" y="1435434"/>
            <a:ext cx="4010562" cy="46921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37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7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8"/>
          <p:cNvSpPr txBox="1"/>
          <p:nvPr>
            <p:ph type="title"/>
          </p:nvPr>
        </p:nvSpPr>
        <p:spPr>
          <a:xfrm>
            <a:off x="2389406" y="4801712"/>
            <a:ext cx="7314248" cy="56687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121900" spcFirstLastPara="1" rIns="121900" wrap="square" tIns="609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8"/>
          <p:cNvSpPr/>
          <p:nvPr>
            <p:ph idx="2" type="pic"/>
          </p:nvPr>
        </p:nvSpPr>
        <p:spPr>
          <a:xfrm>
            <a:off x="2389406" y="612916"/>
            <a:ext cx="7314248" cy="411575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lvl="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8"/>
          <p:cNvSpPr txBox="1"/>
          <p:nvPr>
            <p:ph idx="1" type="body"/>
          </p:nvPr>
        </p:nvSpPr>
        <p:spPr>
          <a:xfrm>
            <a:off x="2389406" y="5368581"/>
            <a:ext cx="7314248" cy="8050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38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8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" y="3172"/>
            <a:ext cx="12184776" cy="68564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9"/>
          <p:cNvSpPr txBox="1"/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9"/>
          <p:cNvSpPr txBox="1"/>
          <p:nvPr>
            <p:ph idx="1" type="body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>
            <a:lvl1pPr indent="-501650" lvl="0" marL="457200" marR="0" rtl="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0" type="dt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1" type="ftr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6.jp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5" Type="http://schemas.openxmlformats.org/officeDocument/2006/relationships/image" Target="../media/image23.jpg"/><Relationship Id="rId6" Type="http://schemas.openxmlformats.org/officeDocument/2006/relationships/image" Target="../media/image25.jpg"/><Relationship Id="rId7" Type="http://schemas.openxmlformats.org/officeDocument/2006/relationships/image" Target="../media/image26.png"/><Relationship Id="rId8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6" Type="http://schemas.openxmlformats.org/officeDocument/2006/relationships/image" Target="../media/image25.jpg"/><Relationship Id="rId7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jp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obe.ai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lobe.ai/example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ifttt.com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fttt.com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771650" y="2292921"/>
            <a:ext cx="8233013" cy="1689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 AIoT 實作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雲端居家影像辨識監控系統</a:t>
            </a:r>
            <a:endParaRPr/>
          </a:p>
        </p:txBody>
      </p:sp>
      <p:sp>
        <p:nvSpPr>
          <p:cNvPr id="87" name="Google Shape;87;p1"/>
          <p:cNvSpPr txBox="1"/>
          <p:nvPr>
            <p:ph idx="4294967295" type="subTitle"/>
          </p:nvPr>
        </p:nvSpPr>
        <p:spPr>
          <a:xfrm>
            <a:off x="3400425" y="3929270"/>
            <a:ext cx="5132625" cy="115596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7189" lvl="0" marL="457189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Arial"/>
              <a:buChar char="•"/>
            </a:pPr>
            <a:r>
              <a:rPr b="1" i="0" lang="zh-TW" sz="37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課程簡介與基礎導論</a:t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5" name="Google Shape;175;p10"/>
          <p:cNvSpPr txBox="1"/>
          <p:nvPr>
            <p:ph idx="1" type="body"/>
          </p:nvPr>
        </p:nvSpPr>
        <p:spPr>
          <a:xfrm>
            <a:off x="698448" y="1239849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簡單易懂的Python範例程式程式教學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 b="27334" l="7649" r="20754" t="52679"/>
          <a:stretch/>
        </p:blipFill>
        <p:spPr>
          <a:xfrm>
            <a:off x="248096" y="2137025"/>
            <a:ext cx="11716343" cy="174307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 b="83784" l="0" r="13799" t="0"/>
          <a:stretch/>
        </p:blipFill>
        <p:spPr>
          <a:xfrm>
            <a:off x="248096" y="3008562"/>
            <a:ext cx="11481942" cy="1124471"/>
          </a:xfrm>
          <a:prstGeom prst="roundRect">
            <a:avLst>
              <a:gd fmla="val 31914" name="adj"/>
            </a:avLst>
          </a:prstGeom>
          <a:solidFill>
            <a:schemeClr val="lt1"/>
          </a:solidFill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1063089" y="1068399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講師示範操作業界常用AIoT邊緣運算裝置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473" y="1943101"/>
            <a:ext cx="7159678" cy="40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8771" y="3264607"/>
            <a:ext cx="2661551" cy="2034297"/>
          </a:xfrm>
          <a:prstGeom prst="roundRect">
            <a:avLst>
              <a:gd fmla="val 8941" name="adj"/>
            </a:avLst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5">
            <a:alphaModFix/>
          </a:blip>
          <a:srcRect b="12018" l="11641" r="12151" t="14423"/>
          <a:stretch/>
        </p:blipFill>
        <p:spPr>
          <a:xfrm>
            <a:off x="1063089" y="3926426"/>
            <a:ext cx="4686300" cy="2410677"/>
          </a:xfrm>
          <a:prstGeom prst="roundRect">
            <a:avLst>
              <a:gd fmla="val 10148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88" name="Google Shape;18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 txBox="1"/>
          <p:nvPr/>
        </p:nvSpPr>
        <p:spPr>
          <a:xfrm>
            <a:off x="4278987" y="496569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具體成果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1063089" y="1068399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階段性的學習任務均有具體成果呈現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95" name="Google Shape;195;p12"/>
          <p:cNvGrpSpPr/>
          <p:nvPr/>
        </p:nvGrpSpPr>
        <p:grpSpPr>
          <a:xfrm>
            <a:off x="2986088" y="1772422"/>
            <a:ext cx="5872163" cy="4365579"/>
            <a:chOff x="0" y="771"/>
            <a:chExt cx="5872163" cy="4365579"/>
          </a:xfrm>
        </p:grpSpPr>
        <p:sp>
          <p:nvSpPr>
            <p:cNvPr id="196" name="Google Shape;196;p12"/>
            <p:cNvSpPr/>
            <p:nvPr/>
          </p:nvSpPr>
          <p:spPr>
            <a:xfrm>
              <a:off x="0" y="3287364"/>
              <a:ext cx="5872163" cy="1078986"/>
            </a:xfrm>
            <a:prstGeom prst="rect">
              <a:avLst/>
            </a:prstGeom>
            <a:solidFill>
              <a:srgbClr val="49ACC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 txBox="1"/>
            <p:nvPr/>
          </p:nvSpPr>
          <p:spPr>
            <a:xfrm>
              <a:off x="0" y="3287364"/>
              <a:ext cx="5872163" cy="582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整合運用Python程式設計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0" y="3848437"/>
              <a:ext cx="2936081" cy="496333"/>
            </a:xfrm>
            <a:prstGeom prst="rect">
              <a:avLst/>
            </a:prstGeom>
            <a:solidFill>
              <a:srgbClr val="CDE1E8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 txBox="1"/>
            <p:nvPr/>
          </p:nvSpPr>
          <p:spPr>
            <a:xfrm>
              <a:off x="0" y="3848437"/>
              <a:ext cx="2936081" cy="496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影像辨識與雲端傳輸整合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936081" y="3848437"/>
              <a:ext cx="2936081" cy="496333"/>
            </a:xfrm>
            <a:prstGeom prst="rect">
              <a:avLst/>
            </a:prstGeom>
            <a:solidFill>
              <a:srgbClr val="CCECE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 txBox="1"/>
            <p:nvPr/>
          </p:nvSpPr>
          <p:spPr>
            <a:xfrm>
              <a:off x="2936081" y="3848437"/>
              <a:ext cx="2936081" cy="496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雲端居家影像監控系統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rot="10800000">
              <a:off x="0" y="1644068"/>
              <a:ext cx="5872163" cy="165948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5FDF4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 txBox="1"/>
            <p:nvPr/>
          </p:nvSpPr>
          <p:spPr>
            <a:xfrm>
              <a:off x="0" y="1644068"/>
              <a:ext cx="5872163" cy="582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雲端訊息傳遞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0" y="2226546"/>
              <a:ext cx="2936081" cy="496184"/>
            </a:xfrm>
            <a:prstGeom prst="rect">
              <a:avLst/>
            </a:prstGeom>
            <a:solidFill>
              <a:srgbClr val="CCF0CE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 txBox="1"/>
            <p:nvPr/>
          </p:nvSpPr>
          <p:spPr>
            <a:xfrm>
              <a:off x="0" y="2226546"/>
              <a:ext cx="2936081" cy="496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IFTTT帳號與雲端服務申請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936081" y="2226546"/>
              <a:ext cx="2936081" cy="496184"/>
            </a:xfrm>
            <a:prstGeom prst="rect">
              <a:avLst/>
            </a:prstGeom>
            <a:solidFill>
              <a:srgbClr val="E0F4C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 txBox="1"/>
            <p:nvPr/>
          </p:nvSpPr>
          <p:spPr>
            <a:xfrm>
              <a:off x="2936081" y="2226546"/>
              <a:ext cx="2936081" cy="496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Python定時雲端訊息傳輸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rot="10800000">
              <a:off x="0" y="771"/>
              <a:ext cx="5872163" cy="165948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F69444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0" y="771"/>
              <a:ext cx="5872163" cy="582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675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影像辨識分類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0" y="583249"/>
              <a:ext cx="2936081" cy="496184"/>
            </a:xfrm>
            <a:prstGeom prst="rect">
              <a:avLst/>
            </a:prstGeom>
            <a:solidFill>
              <a:srgbClr val="F7F4C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2"/>
            <p:cNvSpPr txBox="1"/>
            <p:nvPr/>
          </p:nvSpPr>
          <p:spPr>
            <a:xfrm>
              <a:off x="0" y="583249"/>
              <a:ext cx="2936081" cy="496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Lobe.ai實作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2936081" y="583249"/>
              <a:ext cx="2936081" cy="496184"/>
            </a:xfrm>
            <a:prstGeom prst="rect">
              <a:avLst/>
            </a:prstGeom>
            <a:solidFill>
              <a:srgbClr val="FBDAC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2"/>
            <p:cNvSpPr txBox="1"/>
            <p:nvPr/>
          </p:nvSpPr>
          <p:spPr>
            <a:xfrm>
              <a:off x="2936081" y="583249"/>
              <a:ext cx="2936081" cy="496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Python影像辨識分類器</a:t>
              </a:r>
              <a:endParaRPr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214" name="Google Shape;21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 b="7137" l="0" r="68949" t="46224"/>
          <a:stretch/>
        </p:blipFill>
        <p:spPr>
          <a:xfrm>
            <a:off x="981337" y="1372209"/>
            <a:ext cx="3554404" cy="3001473"/>
          </a:xfrm>
          <a:prstGeom prst="roundRect">
            <a:avLst>
              <a:gd fmla="val 10955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20" name="Google Shape;2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9981" y="1372209"/>
            <a:ext cx="1900815" cy="4115898"/>
          </a:xfrm>
          <a:prstGeom prst="roundRect">
            <a:avLst>
              <a:gd fmla="val 9946" name="adj"/>
            </a:avLst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13"/>
          <p:cNvPicPr preferRelativeResize="0"/>
          <p:nvPr/>
        </p:nvPicPr>
        <p:blipFill rotWithShape="1">
          <a:blip r:embed="rId4">
            <a:alphaModFix/>
          </a:blip>
          <a:srcRect b="72087" l="1611" r="27493" t="4862"/>
          <a:stretch/>
        </p:blipFill>
        <p:spPr>
          <a:xfrm>
            <a:off x="8088390" y="1918926"/>
            <a:ext cx="2900069" cy="2041577"/>
          </a:xfrm>
          <a:prstGeom prst="roundRect">
            <a:avLst>
              <a:gd fmla="val 9946" name="adj"/>
            </a:avLst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13"/>
          <p:cNvSpPr txBox="1"/>
          <p:nvPr/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具體成果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3" name="Google Shape;223;p13"/>
          <p:cNvSpPr/>
          <p:nvPr/>
        </p:nvSpPr>
        <p:spPr>
          <a:xfrm rot="-1349595">
            <a:off x="3983878" y="1803829"/>
            <a:ext cx="3179868" cy="116433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 b="19807" l="56622" r="4486" t="5700"/>
          <a:stretch/>
        </p:blipFill>
        <p:spPr>
          <a:xfrm>
            <a:off x="1708933" y="2600314"/>
            <a:ext cx="3291692" cy="3544898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25" name="Google Shape;22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0" r="21063" t="0"/>
          <a:stretch/>
        </p:blipFill>
        <p:spPr>
          <a:xfrm>
            <a:off x="5756374" y="1621357"/>
            <a:ext cx="5195678" cy="3507856"/>
          </a:xfrm>
          <a:prstGeom prst="roundRect">
            <a:avLst>
              <a:gd fmla="val 11840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31" name="Google Shape;231;p14"/>
          <p:cNvPicPr preferRelativeResize="0"/>
          <p:nvPr/>
        </p:nvPicPr>
        <p:blipFill rotWithShape="1">
          <a:blip r:embed="rId4">
            <a:alphaModFix/>
          </a:blip>
          <a:srcRect b="7137" l="0" r="68949" t="46224"/>
          <a:stretch/>
        </p:blipFill>
        <p:spPr>
          <a:xfrm>
            <a:off x="981337" y="1372209"/>
            <a:ext cx="3554404" cy="3001473"/>
          </a:xfrm>
          <a:prstGeom prst="roundRect">
            <a:avLst>
              <a:gd fmla="val 10955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32" name="Google Shape;232;p14"/>
          <p:cNvSpPr txBox="1"/>
          <p:nvPr/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具體成果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" name="Google Shape;233;p14"/>
          <p:cNvSpPr/>
          <p:nvPr/>
        </p:nvSpPr>
        <p:spPr>
          <a:xfrm rot="-1349595">
            <a:off x="3983878" y="1803829"/>
            <a:ext cx="3179868" cy="116433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 b="19807" l="56622" r="4486" t="5700"/>
          <a:stretch/>
        </p:blipFill>
        <p:spPr>
          <a:xfrm>
            <a:off x="1708933" y="2600314"/>
            <a:ext cx="3291692" cy="3544898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利用Google 試算表(Google Sheet) 作為外部資料來源| Kuro&amp;#39;s Blog" id="235" name="Google Shape;235;p14"/>
          <p:cNvPicPr preferRelativeResize="0"/>
          <p:nvPr/>
        </p:nvPicPr>
        <p:blipFill rotWithShape="1">
          <a:blip r:embed="rId5">
            <a:alphaModFix/>
          </a:blip>
          <a:srcRect b="28830" l="34997" r="35669" t="7590"/>
          <a:stretch/>
        </p:blipFill>
        <p:spPr>
          <a:xfrm>
            <a:off x="9305015" y="1706749"/>
            <a:ext cx="1647037" cy="233239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 txBox="1"/>
          <p:nvPr>
            <p:ph type="ctrTitle"/>
          </p:nvPr>
        </p:nvSpPr>
        <p:spPr>
          <a:xfrm>
            <a:off x="1771650" y="2292921"/>
            <a:ext cx="8233013" cy="1689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 AIoT 實作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雲端居家影像辨識監控系統</a:t>
            </a:r>
            <a:endParaRPr/>
          </a:p>
        </p:txBody>
      </p:sp>
      <p:sp>
        <p:nvSpPr>
          <p:cNvPr id="242" name="Google Shape;242;p15"/>
          <p:cNvSpPr txBox="1"/>
          <p:nvPr>
            <p:ph idx="4294967295" type="subTitle"/>
          </p:nvPr>
        </p:nvSpPr>
        <p:spPr>
          <a:xfrm>
            <a:off x="3400425" y="3929270"/>
            <a:ext cx="5132625" cy="1155968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-457189" lvl="0" marL="457189" marR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Arial"/>
              <a:buChar char="•"/>
            </a:pPr>
            <a:r>
              <a:rPr b="1" i="0" lang="zh-TW" sz="37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課程簡介與基礎導論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/>
        </p:nvSpPr>
        <p:spPr>
          <a:xfrm>
            <a:off x="926818" y="2057400"/>
            <a:ext cx="9979229" cy="184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基礎導論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人工智慧 與 機器學習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860" y="1540372"/>
            <a:ext cx="7406624" cy="3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/>
          <p:nvPr/>
        </p:nvSpPr>
        <p:spPr>
          <a:xfrm>
            <a:off x="2398859" y="5121871"/>
            <a:ext cx="76221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圖片來源:http://tensorflowkeras.blogspot.com/2017/06/blog-post_15.html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6064463" y="3516636"/>
            <a:ext cx="3090736" cy="461665"/>
          </a:xfrm>
          <a:prstGeom prst="rect">
            <a:avLst/>
          </a:prstGeom>
          <a:solidFill>
            <a:srgbClr val="0077D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類神經網路 ANN</a:t>
            </a:r>
            <a:endParaRPr b="1" sz="2400">
              <a:solidFill>
                <a:srgbClr val="FFFF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7" name="Google Shape;257;p17"/>
          <p:cNvSpPr txBox="1"/>
          <p:nvPr>
            <p:ph type="title"/>
          </p:nvPr>
        </p:nvSpPr>
        <p:spPr>
          <a:xfrm>
            <a:off x="578776" y="528459"/>
            <a:ext cx="10971372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實現人工智慧的理論與技術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8" name="Google Shape;2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 rot="2139802">
            <a:off x="4856828" y="4050050"/>
            <a:ext cx="1885950" cy="5927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4" name="Google Shape;264;p18"/>
          <p:cNvSpPr txBox="1"/>
          <p:nvPr/>
        </p:nvSpPr>
        <p:spPr>
          <a:xfrm>
            <a:off x="1111149" y="306370"/>
            <a:ext cx="9918801" cy="879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機器學習流程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65" name="Google Shape;265;p18"/>
          <p:cNvGrpSpPr/>
          <p:nvPr/>
        </p:nvGrpSpPr>
        <p:grpSpPr>
          <a:xfrm>
            <a:off x="3439481" y="1186555"/>
            <a:ext cx="5262135" cy="5079675"/>
            <a:chOff x="867782" y="691"/>
            <a:chExt cx="5262135" cy="5079675"/>
          </a:xfrm>
        </p:grpSpPr>
        <p:sp>
          <p:nvSpPr>
            <p:cNvPr id="266" name="Google Shape;266;p18"/>
            <p:cNvSpPr/>
            <p:nvPr/>
          </p:nvSpPr>
          <p:spPr>
            <a:xfrm>
              <a:off x="2731768" y="691"/>
              <a:ext cx="1534163" cy="1534163"/>
            </a:xfrm>
            <a:prstGeom prst="ellipse">
              <a:avLst/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2956441" y="225364"/>
              <a:ext cx="1084817" cy="1084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提供</a:t>
              </a:r>
              <a:b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素材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 rot="2160000">
              <a:off x="4217490" y="1179228"/>
              <a:ext cx="408020" cy="51778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 txBox="1"/>
            <p:nvPr/>
          </p:nvSpPr>
          <p:spPr>
            <a:xfrm rot="2160000">
              <a:off x="4229179" y="1246810"/>
              <a:ext cx="285614" cy="310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595754" y="1354956"/>
              <a:ext cx="1534163" cy="1534163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 txBox="1"/>
            <p:nvPr/>
          </p:nvSpPr>
          <p:spPr>
            <a:xfrm>
              <a:off x="4820427" y="1579629"/>
              <a:ext cx="1084817" cy="1084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素材</a:t>
              </a:r>
              <a:b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前處理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 rot="6480000">
              <a:off x="4806404" y="2947789"/>
              <a:ext cx="408020" cy="51778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 txBox="1"/>
            <p:nvPr/>
          </p:nvSpPr>
          <p:spPr>
            <a:xfrm rot="-4320000">
              <a:off x="4886520" y="2993137"/>
              <a:ext cx="285614" cy="310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883774" y="3546203"/>
              <a:ext cx="1534163" cy="1534163"/>
            </a:xfrm>
            <a:prstGeom prst="ellipse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 txBox="1"/>
            <p:nvPr/>
          </p:nvSpPr>
          <p:spPr>
            <a:xfrm>
              <a:off x="4108447" y="3770876"/>
              <a:ext cx="1084817" cy="1084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訓練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 rot="10800000">
              <a:off x="3306387" y="4054395"/>
              <a:ext cx="408020" cy="51778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 txBox="1"/>
            <p:nvPr/>
          </p:nvSpPr>
          <p:spPr>
            <a:xfrm>
              <a:off x="3428793" y="4157951"/>
              <a:ext cx="285614" cy="310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579761" y="3546203"/>
              <a:ext cx="1534163" cy="1534163"/>
            </a:xfrm>
            <a:prstGeom prst="ellipse">
              <a:avLst/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 txBox="1"/>
            <p:nvPr/>
          </p:nvSpPr>
          <p:spPr>
            <a:xfrm>
              <a:off x="1804434" y="3770876"/>
              <a:ext cx="1084817" cy="1084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推論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 rot="-6480000">
              <a:off x="1790412" y="2969754"/>
              <a:ext cx="408020" cy="51778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 txBox="1"/>
            <p:nvPr/>
          </p:nvSpPr>
          <p:spPr>
            <a:xfrm rot="4320000">
              <a:off x="1870528" y="3131518"/>
              <a:ext cx="285614" cy="310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67782" y="1354956"/>
              <a:ext cx="1534163" cy="1534163"/>
            </a:xfrm>
            <a:prstGeom prst="ellipse">
              <a:avLst/>
            </a:prstGeom>
            <a:solidFill>
              <a:srgbClr val="F7954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 txBox="1"/>
            <p:nvPr/>
          </p:nvSpPr>
          <p:spPr>
            <a:xfrm>
              <a:off x="1092455" y="1579629"/>
              <a:ext cx="1084817" cy="1084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修正</a:t>
              </a:r>
              <a:b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策略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 rot="-2160000">
              <a:off x="2353504" y="1192803"/>
              <a:ext cx="408020" cy="51778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F795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 txBox="1"/>
            <p:nvPr/>
          </p:nvSpPr>
          <p:spPr>
            <a:xfrm rot="-2160000">
              <a:off x="2365193" y="1332333"/>
              <a:ext cx="285614" cy="310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18"/>
          <p:cNvSpPr/>
          <p:nvPr/>
        </p:nvSpPr>
        <p:spPr>
          <a:xfrm>
            <a:off x="5168850" y="3068654"/>
            <a:ext cx="1885950" cy="5927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5269843" y="3196185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EAF1D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素材蒐集不易</a:t>
            </a:r>
            <a:endParaRPr b="1" sz="2000">
              <a:solidFill>
                <a:srgbClr val="EAF1D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8" name="Google Shape;288;p18"/>
          <p:cNvSpPr txBox="1"/>
          <p:nvPr/>
        </p:nvSpPr>
        <p:spPr>
          <a:xfrm rot="2196076">
            <a:off x="4809789" y="4146377"/>
            <a:ext cx="19800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EAF1D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素材前處理不易</a:t>
            </a:r>
            <a:endParaRPr b="1" sz="2000">
              <a:solidFill>
                <a:srgbClr val="EAF1D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9" name="Google Shape;2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/>
          <p:nvPr/>
        </p:nvSpPr>
        <p:spPr>
          <a:xfrm>
            <a:off x="2962273" y="1913365"/>
            <a:ext cx="6092825" cy="24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 影像辨識 為例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介紹</a:t>
            </a:r>
            <a:b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深度學習 與 類神經網路</a:t>
            </a: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4610021" y="358604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課程目標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1107163" y="1354149"/>
            <a:ext cx="9951364" cy="374648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457189" lvl="0" marL="45718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影像辨識的訓練與推論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學員透過影像辨識訓練平台，訓練出專屬於學員自行設定的應用情境的神經網路模型。</a:t>
            </a:r>
            <a:endParaRPr/>
          </a:p>
          <a:p>
            <a:pPr indent="-457189" lvl="0" marL="457189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雲端訊息設定與傳遞：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學員透過設定雲端服務平台，建立一個即時訊息(Line 或 Google Sheets) 傳遞的過程，以符合學員自行設定的應用情境所需。</a:t>
            </a:r>
            <a:endParaRPr/>
          </a:p>
          <a:p>
            <a:pPr indent="-457189" lvl="0" marL="457189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整合影像辨識與雲端訊息傳遞：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學員自行定義應用的情境，透過影像辨識識別出環境狀態的改變，並且進而透過雲端訊息達成遠端得知監控狀態。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/>
        </p:nvSpPr>
        <p:spPr>
          <a:xfrm>
            <a:off x="1111148" y="1235799"/>
            <a:ext cx="10472737" cy="604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深度學習理論採用和人類大腦神經元類似的運作概念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1111149" y="320656"/>
            <a:ext cx="10018814" cy="865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類神經網路 ANN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2867186" y="5900262"/>
            <a:ext cx="61814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圖片來源:教育部AI中小學教材示範例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3" name="Google Shape;303;p20"/>
          <p:cNvPicPr preferRelativeResize="0"/>
          <p:nvPr/>
        </p:nvPicPr>
        <p:blipFill rotWithShape="1">
          <a:blip r:embed="rId3">
            <a:alphaModFix/>
          </a:blip>
          <a:srcRect b="10831" l="14613" r="30948" t="33072"/>
          <a:stretch/>
        </p:blipFill>
        <p:spPr>
          <a:xfrm>
            <a:off x="2579069" y="1840483"/>
            <a:ext cx="7082973" cy="388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/>
        </p:nvSpPr>
        <p:spPr>
          <a:xfrm>
            <a:off x="1111149" y="233768"/>
            <a:ext cx="9933089" cy="945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人類大腦神經網路運作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1920154" y="1010294"/>
            <a:ext cx="2293793" cy="280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2073666" y="3670544"/>
            <a:ext cx="2422485" cy="296006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4679050" y="1233480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13" name="Google Shape;313;p21"/>
          <p:cNvPicPr preferRelativeResize="0"/>
          <p:nvPr/>
        </p:nvPicPr>
        <p:blipFill rotWithShape="1">
          <a:blip r:embed="rId4">
            <a:alphaModFix/>
          </a:blip>
          <a:srcRect b="64759" l="56371" r="25299" t="4409"/>
          <a:stretch/>
        </p:blipFill>
        <p:spPr>
          <a:xfrm>
            <a:off x="155575" y="2221327"/>
            <a:ext cx="1407967" cy="2368361"/>
          </a:xfrm>
          <a:prstGeom prst="ellipse">
            <a:avLst/>
          </a:prstGeom>
          <a:noFill/>
          <a:ln cap="rnd" cmpd="sng" w="635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小人矢量图,商务小人矢量图,黑白小人矢量图_大山谷图库（手机版）" id="314" name="Google Shape;314;p21"/>
          <p:cNvPicPr preferRelativeResize="0"/>
          <p:nvPr/>
        </p:nvPicPr>
        <p:blipFill rotWithShape="1">
          <a:blip r:embed="rId5">
            <a:alphaModFix/>
          </a:blip>
          <a:srcRect b="41586" l="35886" r="50000" t="25486"/>
          <a:stretch/>
        </p:blipFill>
        <p:spPr>
          <a:xfrm>
            <a:off x="2111291" y="1389945"/>
            <a:ext cx="370847" cy="83138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呆萌可爱的小狗简笔画图集" id="315" name="Google Shape;315;p21"/>
          <p:cNvPicPr preferRelativeResize="0"/>
          <p:nvPr/>
        </p:nvPicPr>
        <p:blipFill rotWithShape="1">
          <a:blip r:embed="rId6">
            <a:alphaModFix/>
          </a:blip>
          <a:srcRect b="0" l="12321" r="28740" t="0"/>
          <a:stretch/>
        </p:blipFill>
        <p:spPr>
          <a:xfrm>
            <a:off x="1858495" y="4061073"/>
            <a:ext cx="733173" cy="92891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4679050" y="3961245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17" name="Google Shape;317;p21"/>
          <p:cNvPicPr preferRelativeResize="0"/>
          <p:nvPr/>
        </p:nvPicPr>
        <p:blipFill rotWithShape="1">
          <a:blip r:embed="rId4">
            <a:alphaModFix/>
          </a:blip>
          <a:srcRect b="80771" l="59466" r="28536" t="4409"/>
          <a:stretch/>
        </p:blipFill>
        <p:spPr>
          <a:xfrm>
            <a:off x="4655447" y="1413465"/>
            <a:ext cx="602842" cy="7447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7050775" y="1286842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19" name="Google Shape;319;p21"/>
          <p:cNvPicPr preferRelativeResize="0"/>
          <p:nvPr/>
        </p:nvPicPr>
        <p:blipFill rotWithShape="1">
          <a:blip r:embed="rId4">
            <a:alphaModFix/>
          </a:blip>
          <a:srcRect b="86695" l="58799" r="27822" t="6132"/>
          <a:stretch/>
        </p:blipFill>
        <p:spPr>
          <a:xfrm>
            <a:off x="6713070" y="1413465"/>
            <a:ext cx="1228725" cy="658789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20" name="Google Shape;320;p21"/>
          <p:cNvCxnSpPr>
            <a:stCxn id="313" idx="7"/>
          </p:cNvCxnSpPr>
          <p:nvPr/>
        </p:nvCxnSpPr>
        <p:spPr>
          <a:xfrm flipH="1" rot="-5400000">
            <a:off x="1960500" y="1965015"/>
            <a:ext cx="156600" cy="1362900"/>
          </a:xfrm>
          <a:prstGeom prst="curvedConnector4">
            <a:avLst>
              <a:gd fmla="val -145978" name="adj1"/>
              <a:gd fmla="val 57564" name="adj2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1" name="Google Shape;321;p21"/>
          <p:cNvCxnSpPr>
            <a:stCxn id="313" idx="4"/>
          </p:cNvCxnSpPr>
          <p:nvPr/>
        </p:nvCxnSpPr>
        <p:spPr>
          <a:xfrm flipH="1" rot="-5400000">
            <a:off x="1474258" y="3974988"/>
            <a:ext cx="855000" cy="2084400"/>
          </a:xfrm>
          <a:prstGeom prst="curvedConnector2">
            <a:avLst/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22" name="Google Shape;322;p21"/>
          <p:cNvCxnSpPr/>
          <p:nvPr/>
        </p:nvCxnSpPr>
        <p:spPr>
          <a:xfrm>
            <a:off x="3948982" y="2568166"/>
            <a:ext cx="1446900" cy="241500"/>
          </a:xfrm>
          <a:prstGeom prst="curvedConnector3">
            <a:avLst>
              <a:gd fmla="val 50004" name="adj1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21"/>
          <p:cNvCxnSpPr/>
          <p:nvPr/>
        </p:nvCxnSpPr>
        <p:spPr>
          <a:xfrm flipH="1" rot="-5400000">
            <a:off x="3148583" y="3368563"/>
            <a:ext cx="3047700" cy="1446900"/>
          </a:xfrm>
          <a:prstGeom prst="curvedConnector3">
            <a:avLst>
              <a:gd fmla="val 99693" name="adj1"/>
            </a:avLst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24" name="Google Shape;324;p21"/>
          <p:cNvCxnSpPr/>
          <p:nvPr/>
        </p:nvCxnSpPr>
        <p:spPr>
          <a:xfrm>
            <a:off x="6474514" y="2688927"/>
            <a:ext cx="1332000" cy="177300"/>
          </a:xfrm>
          <a:prstGeom prst="curvedConnector3">
            <a:avLst>
              <a:gd fmla="val 50003" name="adj1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5" name="Google Shape;325;p21"/>
          <p:cNvPicPr preferRelativeResize="0"/>
          <p:nvPr/>
        </p:nvPicPr>
        <p:blipFill rotWithShape="1">
          <a:blip r:embed="rId3">
            <a:alphaModFix/>
          </a:blip>
          <a:srcRect b="10831" l="14613" r="60920" t="33072"/>
          <a:stretch/>
        </p:blipFill>
        <p:spPr>
          <a:xfrm>
            <a:off x="7050774" y="3902846"/>
            <a:ext cx="2184579" cy="266936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26" name="Google Shape;326;p21"/>
          <p:cNvPicPr preferRelativeResize="0"/>
          <p:nvPr/>
        </p:nvPicPr>
        <p:blipFill rotWithShape="1">
          <a:blip r:embed="rId4">
            <a:alphaModFix/>
          </a:blip>
          <a:srcRect b="25787" l="59975" r="28305" t="68197"/>
          <a:stretch/>
        </p:blipFill>
        <p:spPr>
          <a:xfrm>
            <a:off x="6870232" y="4092026"/>
            <a:ext cx="1076325" cy="552425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27" name="Google Shape;327;p21"/>
          <p:cNvCxnSpPr/>
          <p:nvPr/>
        </p:nvCxnSpPr>
        <p:spPr>
          <a:xfrm flipH="1" rot="-5400000">
            <a:off x="5729623" y="3367748"/>
            <a:ext cx="2842200" cy="1311900"/>
          </a:xfrm>
          <a:prstGeom prst="curvedConnector3">
            <a:avLst>
              <a:gd fmla="val 107304" name="adj1"/>
            </a:avLst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28" name="Google Shape;328;p21"/>
          <p:cNvSpPr txBox="1"/>
          <p:nvPr/>
        </p:nvSpPr>
        <p:spPr>
          <a:xfrm>
            <a:off x="2591668" y="1687993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29" name="Google Shape;329;p21"/>
          <p:cNvSpPr txBox="1"/>
          <p:nvPr/>
        </p:nvSpPr>
        <p:spPr>
          <a:xfrm>
            <a:off x="5303840" y="1840191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7625790" y="1924142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31" name="Google Shape;331;p21"/>
          <p:cNvSpPr txBox="1"/>
          <p:nvPr/>
        </p:nvSpPr>
        <p:spPr>
          <a:xfrm>
            <a:off x="2747179" y="4473674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CFC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FCFC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5322023" y="4657044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CFC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FCFC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7637637" y="4569877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CFC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FCFC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可爱卡通人物图片_可爱卡通人物素材_可爱卡通人物模板免费下载-六图网" id="334" name="Google Shape;334;p21"/>
          <p:cNvPicPr preferRelativeResize="0"/>
          <p:nvPr/>
        </p:nvPicPr>
        <p:blipFill rotWithShape="1">
          <a:blip r:embed="rId4">
            <a:alphaModFix/>
          </a:blip>
          <a:srcRect b="65903" l="56371" r="25299" t="19170"/>
          <a:stretch/>
        </p:blipFill>
        <p:spPr>
          <a:xfrm>
            <a:off x="4413528" y="4356988"/>
            <a:ext cx="915820" cy="7458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卡通眼睛】素材_免费卡通眼睛图片素材_卡通眼睛素材大全_万素网" id="335" name="Google Shape;33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4248" y="1164114"/>
            <a:ext cx="1457411" cy="1457411"/>
          </a:xfrm>
          <a:prstGeom prst="rect">
            <a:avLst/>
          </a:prstGeom>
          <a:noFill/>
          <a:ln>
            <a:noFill/>
          </a:ln>
        </p:spPr>
      </p:pic>
      <p:sp>
        <p:nvSpPr>
          <p:cNvPr descr="大脑卡通图片_大脑卡通素材_大脑卡通高清图片_摄图网图片下载" id="336" name="Google Shape;336;p2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大脑卡通图片_大脑卡通素材_大脑卡通高清图片_摄图网图片下载" id="337" name="Google Shape;337;p2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思维大脑卡通图片_万图壁纸网" id="338" name="Google Shape;33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06844" y="1827028"/>
            <a:ext cx="2499608" cy="249960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9" name="Google Shape;339;p21"/>
          <p:cNvSpPr/>
          <p:nvPr/>
        </p:nvSpPr>
        <p:spPr>
          <a:xfrm>
            <a:off x="9662396" y="2031925"/>
            <a:ext cx="1988503" cy="1228941"/>
          </a:xfrm>
          <a:prstGeom prst="cloudCallout">
            <a:avLst>
              <a:gd fmla="val 4723" name="adj1"/>
              <a:gd fmla="val 44371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10051353" y="2220781"/>
            <a:ext cx="12105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C787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傑克</a:t>
            </a:r>
            <a:endParaRPr/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/>
        </p:nvSpPr>
        <p:spPr>
          <a:xfrm>
            <a:off x="1111149" y="478195"/>
            <a:ext cx="9904514" cy="662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類神經網路運作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8785" l="44208" r="31325" t="35118"/>
          <a:stretch/>
        </p:blipFill>
        <p:spPr>
          <a:xfrm>
            <a:off x="2536309" y="971408"/>
            <a:ext cx="2293793" cy="280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8692" l="42709" r="32824" t="35211"/>
          <a:stretch/>
        </p:blipFill>
        <p:spPr>
          <a:xfrm>
            <a:off x="2056050" y="3255707"/>
            <a:ext cx="2422485" cy="296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3">
            <a:alphaModFix/>
          </a:blip>
          <a:srcRect b="8418" l="42778" r="32755" t="35486"/>
          <a:stretch/>
        </p:blipFill>
        <p:spPr>
          <a:xfrm>
            <a:off x="5138043" y="1119774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50" name="Google Shape;350;p22"/>
          <p:cNvPicPr preferRelativeResize="0"/>
          <p:nvPr/>
        </p:nvPicPr>
        <p:blipFill rotWithShape="1">
          <a:blip r:embed="rId4">
            <a:alphaModFix/>
          </a:blip>
          <a:srcRect b="64759" l="56371" r="25299" t="4409"/>
          <a:stretch/>
        </p:blipFill>
        <p:spPr>
          <a:xfrm>
            <a:off x="614568" y="2107621"/>
            <a:ext cx="1407967" cy="2368361"/>
          </a:xfrm>
          <a:prstGeom prst="ellipse">
            <a:avLst/>
          </a:prstGeom>
          <a:noFill/>
          <a:ln cap="rnd" cmpd="sng" w="635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小人矢量图,商务小人矢量图,黑白小人矢量图_大山谷图库（手机版）" id="351" name="Google Shape;351;p22"/>
          <p:cNvPicPr preferRelativeResize="0"/>
          <p:nvPr/>
        </p:nvPicPr>
        <p:blipFill rotWithShape="1">
          <a:blip r:embed="rId5">
            <a:alphaModFix/>
          </a:blip>
          <a:srcRect b="41586" l="35886" r="50000" t="25486"/>
          <a:stretch/>
        </p:blipFill>
        <p:spPr>
          <a:xfrm>
            <a:off x="2713474" y="1426066"/>
            <a:ext cx="402787" cy="90298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呆萌可爱的小狗简笔画图集" id="352" name="Google Shape;352;p22"/>
          <p:cNvPicPr preferRelativeResize="0"/>
          <p:nvPr/>
        </p:nvPicPr>
        <p:blipFill rotWithShape="1">
          <a:blip r:embed="rId6">
            <a:alphaModFix/>
          </a:blip>
          <a:srcRect b="0" l="12321" r="28740" t="0"/>
          <a:stretch/>
        </p:blipFill>
        <p:spPr>
          <a:xfrm>
            <a:off x="2346887" y="3634561"/>
            <a:ext cx="733173" cy="92891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3" name="Google Shape;353;p22"/>
          <p:cNvPicPr preferRelativeResize="0"/>
          <p:nvPr/>
        </p:nvPicPr>
        <p:blipFill rotWithShape="1">
          <a:blip r:embed="rId3">
            <a:alphaModFix/>
          </a:blip>
          <a:srcRect b="7885" l="41714" r="33819" t="36018"/>
          <a:stretch/>
        </p:blipFill>
        <p:spPr>
          <a:xfrm>
            <a:off x="5138043" y="3847539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54" name="Google Shape;354;p22"/>
          <p:cNvPicPr preferRelativeResize="0"/>
          <p:nvPr/>
        </p:nvPicPr>
        <p:blipFill rotWithShape="1">
          <a:blip r:embed="rId4">
            <a:alphaModFix/>
          </a:blip>
          <a:srcRect b="78459" l="56371" r="25299" t="4409"/>
          <a:stretch/>
        </p:blipFill>
        <p:spPr>
          <a:xfrm>
            <a:off x="5063428" y="1375931"/>
            <a:ext cx="966087" cy="90298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 rotWithShape="1">
          <a:blip r:embed="rId3">
            <a:alphaModFix/>
          </a:blip>
          <a:srcRect b="11343" l="42356" r="33176" t="42235"/>
          <a:stretch/>
        </p:blipFill>
        <p:spPr>
          <a:xfrm>
            <a:off x="7609681" y="1330739"/>
            <a:ext cx="2184579" cy="2209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56" name="Google Shape;356;p22"/>
          <p:cNvPicPr preferRelativeResize="0"/>
          <p:nvPr/>
        </p:nvPicPr>
        <p:blipFill rotWithShape="1">
          <a:blip r:embed="rId4">
            <a:alphaModFix/>
          </a:blip>
          <a:srcRect b="86695" l="58799" r="27822" t="6132"/>
          <a:stretch/>
        </p:blipFill>
        <p:spPr>
          <a:xfrm>
            <a:off x="7651234" y="1330740"/>
            <a:ext cx="1228725" cy="658789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7" name="Google Shape;357;p22"/>
          <p:cNvCxnSpPr>
            <a:stCxn id="350" idx="7"/>
          </p:cNvCxnSpPr>
          <p:nvPr/>
        </p:nvCxnSpPr>
        <p:spPr>
          <a:xfrm flipH="1" rot="-5400000">
            <a:off x="2419493" y="1851310"/>
            <a:ext cx="156600" cy="1362900"/>
          </a:xfrm>
          <a:prstGeom prst="curvedConnector4">
            <a:avLst>
              <a:gd fmla="val -145978" name="adj1"/>
              <a:gd fmla="val 57564" name="adj2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8" name="Google Shape;358;p22"/>
          <p:cNvCxnSpPr>
            <a:stCxn id="350" idx="4"/>
          </p:cNvCxnSpPr>
          <p:nvPr/>
        </p:nvCxnSpPr>
        <p:spPr>
          <a:xfrm flipH="1" rot="-5400000">
            <a:off x="1271002" y="4523532"/>
            <a:ext cx="1165800" cy="1070700"/>
          </a:xfrm>
          <a:prstGeom prst="curvedConnector3">
            <a:avLst>
              <a:gd fmla="val 111992" name="adj1"/>
            </a:avLst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22"/>
          <p:cNvCxnSpPr/>
          <p:nvPr/>
        </p:nvCxnSpPr>
        <p:spPr>
          <a:xfrm>
            <a:off x="4407975" y="2454460"/>
            <a:ext cx="1446900" cy="241500"/>
          </a:xfrm>
          <a:prstGeom prst="curvedConnector3">
            <a:avLst>
              <a:gd fmla="val 50004" name="adj1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0" name="Google Shape;360;p22"/>
          <p:cNvCxnSpPr/>
          <p:nvPr/>
        </p:nvCxnSpPr>
        <p:spPr>
          <a:xfrm flipH="1" rot="-5400000">
            <a:off x="3401477" y="3460956"/>
            <a:ext cx="3187500" cy="1174500"/>
          </a:xfrm>
          <a:prstGeom prst="curvedConnector3">
            <a:avLst>
              <a:gd fmla="val 103208" name="adj1"/>
            </a:avLst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22"/>
          <p:cNvCxnSpPr/>
          <p:nvPr/>
        </p:nvCxnSpPr>
        <p:spPr>
          <a:xfrm>
            <a:off x="6933507" y="2575221"/>
            <a:ext cx="933900" cy="358800"/>
          </a:xfrm>
          <a:prstGeom prst="curvedConnector3">
            <a:avLst>
              <a:gd fmla="val 49999" name="adj1"/>
            </a:avLst>
          </a:prstGeom>
          <a:noFill/>
          <a:ln cap="flat" cmpd="sng" w="1016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2" name="Google Shape;362;p22"/>
          <p:cNvPicPr preferRelativeResize="0"/>
          <p:nvPr/>
        </p:nvPicPr>
        <p:blipFill rotWithShape="1">
          <a:blip r:embed="rId3">
            <a:alphaModFix/>
          </a:blip>
          <a:srcRect b="8568" l="39480" r="36053" t="35336"/>
          <a:stretch/>
        </p:blipFill>
        <p:spPr>
          <a:xfrm>
            <a:off x="7501035" y="3257253"/>
            <a:ext cx="2184579" cy="2669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可爱卡通人物图片_可爱卡通人物素材_可爱卡通人物模板免费下载-六图网" id="363" name="Google Shape;363;p22"/>
          <p:cNvPicPr preferRelativeResize="0"/>
          <p:nvPr/>
        </p:nvPicPr>
        <p:blipFill rotWithShape="1">
          <a:blip r:embed="rId4">
            <a:alphaModFix/>
          </a:blip>
          <a:srcRect b="25787" l="59975" r="28305" t="68197"/>
          <a:stretch/>
        </p:blipFill>
        <p:spPr>
          <a:xfrm>
            <a:off x="7651234" y="3694230"/>
            <a:ext cx="1076325" cy="552425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64" name="Google Shape;364;p22"/>
          <p:cNvCxnSpPr/>
          <p:nvPr/>
        </p:nvCxnSpPr>
        <p:spPr>
          <a:xfrm flipH="1" rot="-5400000">
            <a:off x="6146465" y="3296193"/>
            <a:ext cx="2270400" cy="655800"/>
          </a:xfrm>
          <a:prstGeom prst="curvedConnector3">
            <a:avLst>
              <a:gd fmla="val 76633" name="adj1"/>
            </a:avLst>
          </a:prstGeom>
          <a:noFill/>
          <a:ln cap="flat" cmpd="sng" w="101600">
            <a:solidFill>
              <a:srgbClr val="B2A0C7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365" name="Google Shape;365;p22"/>
          <p:cNvSpPr txBox="1"/>
          <p:nvPr/>
        </p:nvSpPr>
        <p:spPr>
          <a:xfrm>
            <a:off x="9794260" y="2029513"/>
            <a:ext cx="11430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傑克</a:t>
            </a:r>
            <a:endParaRPr/>
          </a:p>
        </p:txBody>
      </p:sp>
      <p:sp>
        <p:nvSpPr>
          <p:cNvPr id="366" name="Google Shape;366;p22"/>
          <p:cNvSpPr txBox="1"/>
          <p:nvPr/>
        </p:nvSpPr>
        <p:spPr>
          <a:xfrm>
            <a:off x="3208493" y="1989529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5877906" y="1989529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68" name="Google Shape;368;p22"/>
          <p:cNvSpPr txBox="1"/>
          <p:nvPr/>
        </p:nvSpPr>
        <p:spPr>
          <a:xfrm>
            <a:off x="8375133" y="1962169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強</a:t>
            </a:r>
            <a:endParaRPr/>
          </a:p>
        </p:txBody>
      </p:sp>
      <p:sp>
        <p:nvSpPr>
          <p:cNvPr id="369" name="Google Shape;369;p22"/>
          <p:cNvSpPr txBox="1"/>
          <p:nvPr/>
        </p:nvSpPr>
        <p:spPr>
          <a:xfrm>
            <a:off x="2914868" y="4362841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0" name="Google Shape;370;p22"/>
          <p:cNvSpPr txBox="1"/>
          <p:nvPr/>
        </p:nvSpPr>
        <p:spPr>
          <a:xfrm>
            <a:off x="6012158" y="4759249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8593325" y="4275140"/>
            <a:ext cx="7048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31859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</a:t>
            </a:r>
            <a:endParaRPr b="1" sz="3600">
              <a:solidFill>
                <a:srgbClr val="31859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可爱卡通人物图片_可爱卡通人物素材_可爱卡通人物模板免费下载-六图网" id="372" name="Google Shape;372;p22"/>
          <p:cNvPicPr preferRelativeResize="0"/>
          <p:nvPr/>
        </p:nvPicPr>
        <p:blipFill rotWithShape="1">
          <a:blip r:embed="rId4">
            <a:alphaModFix/>
          </a:blip>
          <a:srcRect b="65903" l="56371" r="25299" t="19170"/>
          <a:stretch/>
        </p:blipFill>
        <p:spPr>
          <a:xfrm>
            <a:off x="5003694" y="4362841"/>
            <a:ext cx="915820" cy="74580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373" name="Google Shape;3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1111149" y="363520"/>
            <a:ext cx="10047389" cy="879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神經網路 訓練 的目的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2093119" y="6050514"/>
            <a:ext cx="76221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圖片來源:教育部AI中小學教材示範例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 rotWithShape="1">
          <a:blip r:embed="rId3">
            <a:alphaModFix/>
          </a:blip>
          <a:srcRect b="10831" l="14613" r="30948" t="33072"/>
          <a:stretch/>
        </p:blipFill>
        <p:spPr>
          <a:xfrm>
            <a:off x="2002970" y="1990735"/>
            <a:ext cx="7082973" cy="388982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/>
          <p:nvPr/>
        </p:nvSpPr>
        <p:spPr>
          <a:xfrm>
            <a:off x="828675" y="1474768"/>
            <a:ext cx="2528888" cy="1225569"/>
          </a:xfrm>
          <a:prstGeom prst="wedgeRoundRectCallout">
            <a:avLst>
              <a:gd fmla="val 45268" name="adj1"/>
              <a:gd fmla="val 100069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建立細胞核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對事物的識別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的敏感度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2" name="Google Shape;382;p23"/>
          <p:cNvSpPr/>
          <p:nvPr/>
        </p:nvSpPr>
        <p:spPr>
          <a:xfrm>
            <a:off x="6296023" y="1474768"/>
            <a:ext cx="2957514" cy="954106"/>
          </a:xfrm>
          <a:prstGeom prst="wedgeRoundRectCallout">
            <a:avLst>
              <a:gd fmla="val -6644" name="adj1"/>
              <a:gd fmla="val 90952" name="adj2"/>
              <a:gd fmla="val 16667" name="adj3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建立辨識輸入條件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的敏感度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3" name="Google Shape;383;p23"/>
          <p:cNvSpPr/>
          <p:nvPr/>
        </p:nvSpPr>
        <p:spPr>
          <a:xfrm>
            <a:off x="5121095" y="4700588"/>
            <a:ext cx="1962152" cy="681036"/>
          </a:xfrm>
          <a:prstGeom prst="wedgeRoundRectCallout">
            <a:avLst>
              <a:gd fmla="val 33678" name="adj1"/>
              <a:gd fmla="val 80159" name="adj2"/>
              <a:gd fmla="val 16667" name="adj3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建立特徵值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/>
          <p:nvPr/>
        </p:nvSpPr>
        <p:spPr>
          <a:xfrm>
            <a:off x="2031123" y="2428875"/>
            <a:ext cx="812978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基礎導論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AIoT 與 雲端運算 的關係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0" name="Google Shape;3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/>
          <p:nvPr>
            <p:ph idx="4294967295" type="body"/>
          </p:nvPr>
        </p:nvSpPr>
        <p:spPr>
          <a:xfrm>
            <a:off x="1694735" y="1344612"/>
            <a:ext cx="86106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通信技術 是 AI 與 IoT 相互連結的關鍵。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6" name="Google Shape;396;p25"/>
          <p:cNvSpPr txBox="1"/>
          <p:nvPr>
            <p:ph idx="4294967295" type="title"/>
          </p:nvPr>
        </p:nvSpPr>
        <p:spPr>
          <a:xfrm>
            <a:off x="908423" y="328612"/>
            <a:ext cx="1036161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 AIoT 的架構</a:t>
            </a:r>
            <a:endParaRPr/>
          </a:p>
        </p:txBody>
      </p:sp>
      <p:grpSp>
        <p:nvGrpSpPr>
          <p:cNvPr id="397" name="Google Shape;397;p25"/>
          <p:cNvGrpSpPr/>
          <p:nvPr/>
        </p:nvGrpSpPr>
        <p:grpSpPr>
          <a:xfrm>
            <a:off x="3468510" y="1781003"/>
            <a:ext cx="4786629" cy="5055911"/>
            <a:chOff x="1430373" y="-191458"/>
            <a:chExt cx="4786629" cy="5055911"/>
          </a:xfrm>
        </p:grpSpPr>
        <p:sp>
          <p:nvSpPr>
            <p:cNvPr id="398" name="Google Shape;398;p25"/>
            <p:cNvSpPr/>
            <p:nvPr/>
          </p:nvSpPr>
          <p:spPr>
            <a:xfrm>
              <a:off x="3206346" y="2044799"/>
              <a:ext cx="2499198" cy="2499198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3708796" y="2630224"/>
              <a:ext cx="1494298" cy="128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IoT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1752266" y="1454079"/>
              <a:ext cx="1817599" cy="1817599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 txBox="1"/>
            <p:nvPr/>
          </p:nvSpPr>
          <p:spPr>
            <a:xfrm>
              <a:off x="2209852" y="1914431"/>
              <a:ext cx="902427" cy="8968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通信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 rot="-900000">
              <a:off x="2770307" y="200121"/>
              <a:ext cx="1780876" cy="1780876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 txBox="1"/>
            <p:nvPr/>
          </p:nvSpPr>
          <p:spPr>
            <a:xfrm>
              <a:off x="3160906" y="590719"/>
              <a:ext cx="999679" cy="9996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0625" lIns="40625" spcFirstLastPara="1" rIns="40625" wrap="square" tIns="40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</a:t>
              </a:r>
              <a:endPara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3018028" y="1665479"/>
              <a:ext cx="3198974" cy="3198974"/>
            </a:xfrm>
            <a:custGeom>
              <a:rect b="b" l="l" r="r" t="t"/>
              <a:pathLst>
                <a:path extrusionOk="0" h="120000" w="120000">
                  <a:moveTo>
                    <a:pt x="54195" y="4050"/>
                  </a:moveTo>
                  <a:lnTo>
                    <a:pt x="54195" y="4050"/>
                  </a:lnTo>
                  <a:cubicBezTo>
                    <a:pt x="77402" y="1643"/>
                    <a:pt x="99686" y="13811"/>
                    <a:pt x="110206" y="34635"/>
                  </a:cubicBezTo>
                  <a:cubicBezTo>
                    <a:pt x="120727" y="55459"/>
                    <a:pt x="117301" y="80616"/>
                    <a:pt x="101594" y="97868"/>
                  </a:cubicBezTo>
                  <a:lnTo>
                    <a:pt x="104142" y="100606"/>
                  </a:lnTo>
                  <a:lnTo>
                    <a:pt x="96410" y="99113"/>
                  </a:lnTo>
                  <a:lnTo>
                    <a:pt x="95199" y="90998"/>
                  </a:lnTo>
                  <a:lnTo>
                    <a:pt x="97746" y="93735"/>
                  </a:lnTo>
                  <a:cubicBezTo>
                    <a:pt x="111682" y="78142"/>
                    <a:pt x="114596" y="55586"/>
                    <a:pt x="105080" y="36964"/>
                  </a:cubicBezTo>
                  <a:cubicBezTo>
                    <a:pt x="95564" y="18342"/>
                    <a:pt x="75577" y="7488"/>
                    <a:pt x="54776" y="9646"/>
                  </a:cubicBezTo>
                  <a:close/>
                </a:path>
              </a:pathLst>
            </a:custGeom>
            <a:solidFill>
              <a:srgbClr val="BF5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1430373" y="1050412"/>
              <a:ext cx="2324254" cy="2324254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358372" y="-191458"/>
              <a:ext cx="2506014" cy="2506014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5"/>
          <p:cNvSpPr txBox="1"/>
          <p:nvPr/>
        </p:nvSpPr>
        <p:spPr>
          <a:xfrm>
            <a:off x="6472524" y="2201114"/>
            <a:ext cx="2242845" cy="7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007DDA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對於環境數據進行判斷或預測</a:t>
            </a:r>
            <a:endParaRPr b="1" sz="2000">
              <a:solidFill>
                <a:srgbClr val="007DDA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7482042" y="3782630"/>
            <a:ext cx="2490463" cy="7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99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對於環境進行數據化處理與環境管控</a:t>
            </a:r>
            <a:endParaRPr b="1" sz="2000">
              <a:solidFill>
                <a:srgbClr val="FF99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1654987" y="4114683"/>
            <a:ext cx="2490463" cy="400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92D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橋接AI與IoT的訊息</a:t>
            </a:r>
            <a:endParaRPr b="1" sz="2000">
              <a:solidFill>
                <a:srgbClr val="92D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 txBox="1"/>
          <p:nvPr>
            <p:ph idx="4294967295" type="body"/>
          </p:nvPr>
        </p:nvSpPr>
        <p:spPr>
          <a:xfrm>
            <a:off x="1719263" y="1368425"/>
            <a:ext cx="8482012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AIoT 的構建方式：雲端AI服務 與 邊緣運算AI 整合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6" name="Google Shape;416;p26"/>
          <p:cNvSpPr txBox="1"/>
          <p:nvPr>
            <p:ph idx="4294967295" type="title"/>
          </p:nvPr>
        </p:nvSpPr>
        <p:spPr>
          <a:xfrm>
            <a:off x="941965" y="246196"/>
            <a:ext cx="10361613" cy="1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AIoT 的實際構建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什麼是邊緣計算? 邊緣計算和雲端運算的區別? - 阿里雲知識庫" id="417" name="Google Shape;4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696" y="1843088"/>
            <a:ext cx="7730804" cy="421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/>
          <p:nvPr/>
        </p:nvSpPr>
        <p:spPr>
          <a:xfrm>
            <a:off x="1131588" y="291324"/>
            <a:ext cx="99616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人工智慧物聯網AIoT的技術原理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678" y="3837774"/>
            <a:ext cx="2603144" cy="1735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雲端– 免費資源網路社群" id="425" name="Google Shape;425;p27"/>
          <p:cNvPicPr preferRelativeResize="0"/>
          <p:nvPr/>
        </p:nvPicPr>
        <p:blipFill rotWithShape="1">
          <a:blip r:embed="rId4">
            <a:alphaModFix/>
          </a:blip>
          <a:srcRect b="5524" l="7975" r="7149" t="15400"/>
          <a:stretch/>
        </p:blipFill>
        <p:spPr>
          <a:xfrm>
            <a:off x="3681508" y="2249663"/>
            <a:ext cx="4335487" cy="2605017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/>
          <p:nvPr/>
        </p:nvSpPr>
        <p:spPr>
          <a:xfrm>
            <a:off x="4839854" y="3001817"/>
            <a:ext cx="22365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全雲端運算</a:t>
            </a:r>
            <a:endParaRPr b="1"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影像辨識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7" name="Google Shape;427;p27"/>
          <p:cNvSpPr txBox="1"/>
          <p:nvPr/>
        </p:nvSpPr>
        <p:spPr>
          <a:xfrm>
            <a:off x="2292145" y="5296069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" name="Google Shape;428;p27"/>
          <p:cNvSpPr/>
          <p:nvPr/>
        </p:nvSpPr>
        <p:spPr>
          <a:xfrm rot="-1349595">
            <a:off x="2544758" y="2842972"/>
            <a:ext cx="2228496" cy="79937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1627681" y="1460130"/>
            <a:ext cx="203132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透過API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發送環境資訊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雲端伺服器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" name="Google Shape;430;p27"/>
          <p:cNvSpPr/>
          <p:nvPr/>
        </p:nvSpPr>
        <p:spPr>
          <a:xfrm rot="9450405">
            <a:off x="3212408" y="4729833"/>
            <a:ext cx="2275925" cy="80911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4868650" y="4876190"/>
            <a:ext cx="20313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透過API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接收雲端資訊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2" name="Google Shape;43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1536" y="1616887"/>
            <a:ext cx="2844178" cy="25295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3" name="Google Shape;433;p27"/>
          <p:cNvSpPr txBox="1"/>
          <p:nvPr/>
        </p:nvSpPr>
        <p:spPr>
          <a:xfrm>
            <a:off x="7835192" y="2064568"/>
            <a:ext cx="14157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雲端資訊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投送至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其他設備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4" name="Google Shape;434;p27"/>
          <p:cNvSpPr/>
          <p:nvPr/>
        </p:nvSpPr>
        <p:spPr>
          <a:xfrm rot="-1349595">
            <a:off x="6812801" y="1638716"/>
            <a:ext cx="3179868" cy="116433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205775" y="3857374"/>
            <a:ext cx="1851626" cy="1462827"/>
          </a:xfrm>
          <a:prstGeom prst="rightArrowCallout">
            <a:avLst>
              <a:gd fmla="val 25000" name="adj1"/>
              <a:gd fmla="val 25000" name="adj2"/>
              <a:gd fmla="val 25000" name="adj3"/>
              <a:gd fmla="val 45846" name="adj4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各種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狀態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6" name="Google Shape;4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 txBox="1"/>
          <p:nvPr/>
        </p:nvSpPr>
        <p:spPr>
          <a:xfrm>
            <a:off x="1131588" y="291324"/>
            <a:ext cx="100331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人工智慧物聯網AIoT的技術原理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2" name="Google Shape;4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688" y="3729138"/>
            <a:ext cx="3055847" cy="1966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雲端– 免費資源網路社群" id="443" name="Google Shape;443;p28"/>
          <p:cNvPicPr preferRelativeResize="0"/>
          <p:nvPr/>
        </p:nvPicPr>
        <p:blipFill rotWithShape="1">
          <a:blip r:embed="rId4">
            <a:alphaModFix/>
          </a:blip>
          <a:srcRect b="5524" l="7975" r="7149" t="15400"/>
          <a:stretch/>
        </p:blipFill>
        <p:spPr>
          <a:xfrm>
            <a:off x="3681508" y="2249663"/>
            <a:ext cx="4335487" cy="2605017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4" name="Google Shape;444;p28"/>
          <p:cNvSpPr txBox="1"/>
          <p:nvPr/>
        </p:nvSpPr>
        <p:spPr>
          <a:xfrm>
            <a:off x="4936180" y="3069171"/>
            <a:ext cx="182614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雲端訊息</a:t>
            </a:r>
            <a:endParaRPr b="1"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橋接傳遞</a:t>
            </a:r>
            <a:endParaRPr b="1"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5" name="Google Shape;445;p28"/>
          <p:cNvSpPr txBox="1"/>
          <p:nvPr/>
        </p:nvSpPr>
        <p:spPr>
          <a:xfrm>
            <a:off x="2328962" y="4053989"/>
            <a:ext cx="14157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邊緣運算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裝置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6" name="Google Shape;446;p28"/>
          <p:cNvSpPr/>
          <p:nvPr/>
        </p:nvSpPr>
        <p:spPr>
          <a:xfrm rot="-1349595">
            <a:off x="2544758" y="2842972"/>
            <a:ext cx="2228496" cy="79937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627681" y="1460130"/>
            <a:ext cx="203132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透過API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發送辨識結果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雲端伺服器</a:t>
            </a:r>
            <a:endParaRPr b="1" sz="24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8" name="Google Shape;44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1536" y="1616887"/>
            <a:ext cx="2844178" cy="25295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28"/>
          <p:cNvSpPr txBox="1"/>
          <p:nvPr/>
        </p:nvSpPr>
        <p:spPr>
          <a:xfrm>
            <a:off x="7835192" y="2064568"/>
            <a:ext cx="14157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雲端資訊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投送至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其他設備</a:t>
            </a:r>
            <a:endParaRPr b="1" sz="24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0" name="Google Shape;450;p28"/>
          <p:cNvSpPr/>
          <p:nvPr/>
        </p:nvSpPr>
        <p:spPr>
          <a:xfrm rot="-1349595">
            <a:off x="6812801" y="1638716"/>
            <a:ext cx="3179868" cy="116433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1" name="Google Shape;451;p28"/>
          <p:cNvSpPr/>
          <p:nvPr/>
        </p:nvSpPr>
        <p:spPr>
          <a:xfrm>
            <a:off x="205775" y="3857374"/>
            <a:ext cx="1851626" cy="1462827"/>
          </a:xfrm>
          <a:prstGeom prst="rightArrowCallout">
            <a:avLst>
              <a:gd fmla="val 25000" name="adj1"/>
              <a:gd fmla="val 25000" name="adj2"/>
              <a:gd fmla="val 25000" name="adj3"/>
              <a:gd fmla="val 45846" name="adj4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各種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狀態</a:t>
            </a:r>
            <a:endParaRPr b="1" sz="2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52" name="Google Shape;4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3875600"/>
            <a:ext cx="3000371" cy="212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雲端– 免費資源網路社群" id="101" name="Google Shape;101;p3"/>
          <p:cNvPicPr preferRelativeResize="0"/>
          <p:nvPr/>
        </p:nvPicPr>
        <p:blipFill rotWithShape="1">
          <a:blip r:embed="rId4">
            <a:alphaModFix/>
          </a:blip>
          <a:srcRect b="5524" l="7975" r="7149" t="15400"/>
          <a:stretch/>
        </p:blipFill>
        <p:spPr>
          <a:xfrm>
            <a:off x="3214687" y="1567663"/>
            <a:ext cx="5442440" cy="441148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NDROID 應用」LINE 鈴聲更換好簡單- 第1頁- Android討論區- ePrice 行動版"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4870" r="45546" t="0"/>
          <a:stretch/>
        </p:blipFill>
        <p:spPr>
          <a:xfrm>
            <a:off x="9708560" y="2520177"/>
            <a:ext cx="1478017" cy="1680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3346845" y="2817512"/>
            <a:ext cx="2182418" cy="1680882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 Hooks</a:t>
            </a:r>
            <a:endParaRPr b="1" i="0" sz="2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456048" y="1986515"/>
            <a:ext cx="17235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IFTTT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雲端服務橋接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10646896" y="1922660"/>
            <a:ext cx="12105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行動裝置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接收訊息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4848050" y="4420648"/>
            <a:ext cx="3809078" cy="1515228"/>
          </a:xfrm>
          <a:prstGeom prst="ellipse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 Cloud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Sheets</a:t>
            </a:r>
            <a:endParaRPr b="1"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3"/>
          <p:cNvSpPr/>
          <p:nvPr/>
        </p:nvSpPr>
        <p:spPr>
          <a:xfrm rot="-1349595">
            <a:off x="1847363" y="2986298"/>
            <a:ext cx="2213660" cy="71845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7923593" y="1988154"/>
            <a:ext cx="14670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訊息投送至</a:t>
            </a:r>
            <a:endParaRPr b="1" sz="20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其他設備</a:t>
            </a:r>
            <a:endParaRPr b="1" sz="2000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3"/>
          <p:cNvSpPr/>
          <p:nvPr/>
        </p:nvSpPr>
        <p:spPr>
          <a:xfrm rot="-1349595">
            <a:off x="8209870" y="2743559"/>
            <a:ext cx="1832702" cy="81237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110741" y="3149744"/>
            <a:ext cx="2583191" cy="1058089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Messenger</a:t>
            </a:r>
            <a:endParaRPr b="1" sz="2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5229224" y="3215039"/>
            <a:ext cx="1088598" cy="885825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3"/>
          <p:cNvSpPr/>
          <p:nvPr/>
        </p:nvSpPr>
        <p:spPr>
          <a:xfrm rot="2369633">
            <a:off x="4689886" y="4047386"/>
            <a:ext cx="1088598" cy="885825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利用Google 試算表(Google Sheet) 作為外部資料來源| Kuro&amp;#39;s Blog" id="113" name="Google Shape;113;p3"/>
          <p:cNvPicPr preferRelativeResize="0"/>
          <p:nvPr/>
        </p:nvPicPr>
        <p:blipFill rotWithShape="1">
          <a:blip r:embed="rId6">
            <a:alphaModFix/>
          </a:blip>
          <a:srcRect b="28830" l="34997" r="35669" t="7590"/>
          <a:stretch/>
        </p:blipFill>
        <p:spPr>
          <a:xfrm>
            <a:off x="7401413" y="4735199"/>
            <a:ext cx="712426" cy="100887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1991181" y="1608552"/>
            <a:ext cx="172354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透過API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發送辨識結果</a:t>
            </a:r>
            <a:endParaRPr b="1" sz="20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</a:t>
            </a:r>
            <a:endParaRPr b="1" sz="20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7030A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雲端伺服器</a:t>
            </a:r>
            <a:endParaRPr b="1" sz="2000">
              <a:solidFill>
                <a:srgbClr val="7030A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42924" y="3969014"/>
            <a:ext cx="1448257" cy="1042568"/>
          </a:xfrm>
          <a:prstGeom prst="rightArrowCallout">
            <a:avLst>
              <a:gd fmla="val 25000" name="adj1"/>
              <a:gd fmla="val 25000" name="adj2"/>
              <a:gd fmla="val 25000" name="adj3"/>
              <a:gd fmla="val 56698" name="adj4"/>
            </a:avLst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影像辨識</a:t>
            </a:r>
            <a:endParaRPr b="1" sz="2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3"/>
          <p:cNvSpPr txBox="1"/>
          <p:nvPr>
            <p:ph type="title"/>
          </p:nvPr>
        </p:nvSpPr>
        <p:spPr>
          <a:xfrm>
            <a:off x="2445530" y="1012840"/>
            <a:ext cx="7330421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雲端居家影像辨識監控系統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610021" y="358604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b="1" i="0" lang="zh-TW" sz="3600" u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課程目標</a:t>
            </a:r>
            <a:endParaRPr b="1" i="0" sz="3600" u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4610021" y="501479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" name="Google Shape;124;p4"/>
          <p:cNvSpPr txBox="1"/>
          <p:nvPr>
            <p:ph idx="1" type="body"/>
          </p:nvPr>
        </p:nvSpPr>
        <p:spPr>
          <a:xfrm>
            <a:off x="1107163" y="1568462"/>
            <a:ext cx="9951364" cy="373220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457189" lvl="0" marL="4571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雲端平台進行影像辨識訓練：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透過易學易用的Microsoft  Lobe.ai 進行影像分類 Classification 的神經網路訓練與模型的匯出。</a:t>
            </a:r>
            <a:endParaRPr/>
          </a:p>
          <a:p>
            <a:pPr indent="-457189" lvl="0" marL="457189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雲端訊息服務平台的操作：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申請IFTTT雲端服務平台帳號，並且進行Line 或 Google Sheets 訊息雲端傳輸的設定與測試。</a:t>
            </a:r>
            <a:endParaRPr/>
          </a:p>
          <a:p>
            <a:pPr indent="-457189" lvl="0" marL="457189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AIoT邊緣運算示範：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講師使用華碩邊緣運算裝置(Tinker Board 2S)，進行AIoT主題流程應用的部屬與測試的示範操作。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1107163" y="1597036"/>
            <a:ext cx="9951364" cy="3460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457189" lvl="0" marL="45718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簡單的Python程式設計教學：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透過修改範例程式讓學員針對特定的使用情境進行簡單的程式設計，學員無須具備程式設計基礎，只要針對特定程式片段進行簡單參數的調整，便可以進行操作。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189" lvl="0" marL="457189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小專題實作：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學員針對自行設定的情境進行簡單的小專題實作，透過小專題實作建立學員整體AIoT應用的基本認識。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1107163" y="1124471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易學易用的 Microsoft Lobe.ai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8743952" y="1849272"/>
            <a:ext cx="2740268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https://www.lobe.ai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3207" r="3937" t="14461"/>
          <a:stretch/>
        </p:blipFill>
        <p:spPr>
          <a:xfrm>
            <a:off x="1102321" y="1816599"/>
            <a:ext cx="7496600" cy="3681758"/>
          </a:xfrm>
          <a:prstGeom prst="roundRect">
            <a:avLst>
              <a:gd fmla="val 8194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1" name="Google Shape;14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7"/>
          <p:cNvSpPr txBox="1"/>
          <p:nvPr>
            <p:ph idx="1" type="body"/>
          </p:nvPr>
        </p:nvSpPr>
        <p:spPr>
          <a:xfrm>
            <a:off x="1107163" y="1124471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應用廣泛的 Microsoft Lobe.ai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8015288" y="1878327"/>
            <a:ext cx="3914776" cy="476664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https://www.lobe.ai/examples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 b="8310" l="12299" r="13909" t="16216"/>
          <a:stretch/>
        </p:blipFill>
        <p:spPr>
          <a:xfrm>
            <a:off x="664251" y="1827723"/>
            <a:ext cx="7143752" cy="3893950"/>
          </a:xfrm>
          <a:prstGeom prst="roundRect">
            <a:avLst>
              <a:gd fmla="val 12631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1107163" y="1124471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環境整合度甚高的IFTTT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1829" t="14629"/>
          <a:stretch/>
        </p:blipFill>
        <p:spPr>
          <a:xfrm>
            <a:off x="837942" y="2031326"/>
            <a:ext cx="5104891" cy="2365913"/>
          </a:xfrm>
          <a:prstGeom prst="roundRect">
            <a:avLst>
              <a:gd fmla="val 7555" name="adj"/>
            </a:avLst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1378625" y="4783955"/>
            <a:ext cx="2729850" cy="46166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https://ifttt.com/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19849" l="24268" r="23902" t="17765"/>
          <a:stretch/>
        </p:blipFill>
        <p:spPr>
          <a:xfrm>
            <a:off x="6983199" y="2031325"/>
            <a:ext cx="3671888" cy="235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4610021" y="458617"/>
            <a:ext cx="3062367" cy="781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JhengHei"/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課程特色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p9"/>
          <p:cNvSpPr txBox="1"/>
          <p:nvPr>
            <p:ph idx="1" type="body"/>
          </p:nvPr>
        </p:nvSpPr>
        <p:spPr>
          <a:xfrm>
            <a:off x="1107163" y="1124471"/>
            <a:ext cx="9951364" cy="7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雲端服務選擇廣泛的IFTTT</a:t>
            </a:r>
            <a:endParaRPr b="1"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785220" y="1831105"/>
            <a:ext cx="2729850" cy="461665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https://ifttt.com/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4">
            <a:alphaModFix/>
          </a:blip>
          <a:srcRect b="16139" l="23170" r="24559" t="13805"/>
          <a:stretch/>
        </p:blipFill>
        <p:spPr>
          <a:xfrm>
            <a:off x="1228725" y="1827716"/>
            <a:ext cx="6300788" cy="4500563"/>
          </a:xfrm>
          <a:prstGeom prst="roundRect">
            <a:avLst>
              <a:gd fmla="val 11588" name="adj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69" name="Google Shape;16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118" y="176916"/>
            <a:ext cx="189996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2018-03-02T10:42:12Z</dcterms:created>
  <dc:creator>Wu Sherry</dc:creator>
</cp:coreProperties>
</file>